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3" r:id="rId7"/>
  </p:sldIdLst>
  <p:sldSz cx="6126163" cy="4572000"/>
  <p:notesSz cx="7010400" cy="9236075"/>
  <p:defaultTextStyle>
    <a:defPPr>
      <a:defRPr lang="en-US"/>
    </a:defPPr>
    <a:lvl1pPr marL="0" algn="l" defTabSz="513436" rtl="0" eaLnBrk="1" latinLnBrk="0" hangingPunct="1">
      <a:defRPr sz="1011" kern="1200">
        <a:solidFill>
          <a:schemeClr val="tx1"/>
        </a:solidFill>
        <a:latin typeface="+mn-lt"/>
        <a:ea typeface="+mn-ea"/>
        <a:cs typeface="+mn-cs"/>
      </a:defRPr>
    </a:lvl1pPr>
    <a:lvl2pPr marL="256718" algn="l" defTabSz="513436" rtl="0" eaLnBrk="1" latinLnBrk="0" hangingPunct="1">
      <a:defRPr sz="1011" kern="1200">
        <a:solidFill>
          <a:schemeClr val="tx1"/>
        </a:solidFill>
        <a:latin typeface="+mn-lt"/>
        <a:ea typeface="+mn-ea"/>
        <a:cs typeface="+mn-cs"/>
      </a:defRPr>
    </a:lvl2pPr>
    <a:lvl3pPr marL="513436" algn="l" defTabSz="513436" rtl="0" eaLnBrk="1" latinLnBrk="0" hangingPunct="1">
      <a:defRPr sz="1011" kern="1200">
        <a:solidFill>
          <a:schemeClr val="tx1"/>
        </a:solidFill>
        <a:latin typeface="+mn-lt"/>
        <a:ea typeface="+mn-ea"/>
        <a:cs typeface="+mn-cs"/>
      </a:defRPr>
    </a:lvl3pPr>
    <a:lvl4pPr marL="770153" algn="l" defTabSz="513436" rtl="0" eaLnBrk="1" latinLnBrk="0" hangingPunct="1">
      <a:defRPr sz="1011" kern="1200">
        <a:solidFill>
          <a:schemeClr val="tx1"/>
        </a:solidFill>
        <a:latin typeface="+mn-lt"/>
        <a:ea typeface="+mn-ea"/>
        <a:cs typeface="+mn-cs"/>
      </a:defRPr>
    </a:lvl4pPr>
    <a:lvl5pPr marL="1026871" algn="l" defTabSz="513436" rtl="0" eaLnBrk="1" latinLnBrk="0" hangingPunct="1">
      <a:defRPr sz="1011" kern="1200">
        <a:solidFill>
          <a:schemeClr val="tx1"/>
        </a:solidFill>
        <a:latin typeface="+mn-lt"/>
        <a:ea typeface="+mn-ea"/>
        <a:cs typeface="+mn-cs"/>
      </a:defRPr>
    </a:lvl5pPr>
    <a:lvl6pPr marL="1283589" algn="l" defTabSz="513436" rtl="0" eaLnBrk="1" latinLnBrk="0" hangingPunct="1">
      <a:defRPr sz="1011" kern="1200">
        <a:solidFill>
          <a:schemeClr val="tx1"/>
        </a:solidFill>
        <a:latin typeface="+mn-lt"/>
        <a:ea typeface="+mn-ea"/>
        <a:cs typeface="+mn-cs"/>
      </a:defRPr>
    </a:lvl6pPr>
    <a:lvl7pPr marL="1540307" algn="l" defTabSz="513436" rtl="0" eaLnBrk="1" latinLnBrk="0" hangingPunct="1">
      <a:defRPr sz="1011" kern="1200">
        <a:solidFill>
          <a:schemeClr val="tx1"/>
        </a:solidFill>
        <a:latin typeface="+mn-lt"/>
        <a:ea typeface="+mn-ea"/>
        <a:cs typeface="+mn-cs"/>
      </a:defRPr>
    </a:lvl7pPr>
    <a:lvl8pPr marL="1797025" algn="l" defTabSz="513436" rtl="0" eaLnBrk="1" latinLnBrk="0" hangingPunct="1">
      <a:defRPr sz="1011" kern="1200">
        <a:solidFill>
          <a:schemeClr val="tx1"/>
        </a:solidFill>
        <a:latin typeface="+mn-lt"/>
        <a:ea typeface="+mn-ea"/>
        <a:cs typeface="+mn-cs"/>
      </a:defRPr>
    </a:lvl8pPr>
    <a:lvl9pPr marL="2053742" algn="l" defTabSz="513436" rtl="0" eaLnBrk="1" latinLnBrk="0" hangingPunct="1">
      <a:defRPr sz="101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560"/>
    <a:srgbClr val="0045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05" autoAdjust="0"/>
    <p:restoredTop sz="94660"/>
  </p:normalViewPr>
  <p:slideViewPr>
    <p:cSldViewPr snapToGrid="0">
      <p:cViewPr varScale="1">
        <p:scale>
          <a:sx n="135" d="100"/>
          <a:sy n="135" d="100"/>
        </p:scale>
        <p:origin x="-1112" y="-104"/>
      </p:cViewPr>
      <p:guideLst>
        <p:guide orient="horz" pos="1440"/>
        <p:guide pos="192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9462" y="748242"/>
            <a:ext cx="5207239" cy="1591733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5771" y="2401359"/>
            <a:ext cx="4594622" cy="1103841"/>
          </a:xfrm>
        </p:spPr>
        <p:txBody>
          <a:bodyPr/>
          <a:lstStyle>
            <a:lvl1pPr marL="0" indent="0" algn="ctr">
              <a:buNone/>
              <a:defRPr sz="1600"/>
            </a:lvl1pPr>
            <a:lvl2pPr marL="304815" indent="0" algn="ctr">
              <a:buNone/>
              <a:defRPr sz="1333"/>
            </a:lvl2pPr>
            <a:lvl3pPr marL="609630" indent="0" algn="ctr">
              <a:buNone/>
              <a:defRPr sz="1200"/>
            </a:lvl3pPr>
            <a:lvl4pPr marL="914446" indent="0" algn="ctr">
              <a:buNone/>
              <a:defRPr sz="1067"/>
            </a:lvl4pPr>
            <a:lvl5pPr marL="1219261" indent="0" algn="ctr">
              <a:buNone/>
              <a:defRPr sz="1067"/>
            </a:lvl5pPr>
            <a:lvl6pPr marL="1524076" indent="0" algn="ctr">
              <a:buNone/>
              <a:defRPr sz="1067"/>
            </a:lvl6pPr>
            <a:lvl7pPr marL="1828891" indent="0" algn="ctr">
              <a:buNone/>
              <a:defRPr sz="1067"/>
            </a:lvl7pPr>
            <a:lvl8pPr marL="2133707" indent="0" algn="ctr">
              <a:buNone/>
              <a:defRPr sz="1067"/>
            </a:lvl8pPr>
            <a:lvl9pPr marL="2438522" indent="0" algn="ctr">
              <a:buNone/>
              <a:defRPr sz="106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BCC2-5099-4B8A-B1DB-488D3C959CAD}" type="datetimeFigureOut">
              <a:rPr lang="en-US" smtClean="0"/>
              <a:t>8/19/15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88F7-FE3E-48FF-8873-B4678C56D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876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BCC2-5099-4B8A-B1DB-488D3C959CAD}" type="datetimeFigureOut">
              <a:rPr lang="en-US" smtClean="0"/>
              <a:t>8/19/15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88F7-FE3E-48FF-8873-B4678C56D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350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84036" y="243417"/>
            <a:ext cx="1320954" cy="387455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1174" y="243417"/>
            <a:ext cx="3886285" cy="38745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BCC2-5099-4B8A-B1DB-488D3C959CAD}" type="datetimeFigureOut">
              <a:rPr lang="en-US" smtClean="0"/>
              <a:t>8/19/15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88F7-FE3E-48FF-8873-B4678C56D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940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BCC2-5099-4B8A-B1DB-488D3C959CAD}" type="datetimeFigureOut">
              <a:rPr lang="en-US" smtClean="0"/>
              <a:t>8/19/15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88F7-FE3E-48FF-8873-B4678C56D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732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983" y="1139826"/>
            <a:ext cx="5283816" cy="19018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983" y="3059643"/>
            <a:ext cx="5283816" cy="1000125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304815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BCC2-5099-4B8A-B1DB-488D3C959CAD}" type="datetimeFigureOut">
              <a:rPr lang="en-US" smtClean="0"/>
              <a:t>8/19/15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88F7-FE3E-48FF-8873-B4678C56D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697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1174" y="1217083"/>
            <a:ext cx="2603619" cy="29008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01370" y="1217083"/>
            <a:ext cx="2603619" cy="29008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BCC2-5099-4B8A-B1DB-488D3C959CAD}" type="datetimeFigureOut">
              <a:rPr lang="en-US" smtClean="0"/>
              <a:t>8/19/15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88F7-FE3E-48FF-8873-B4678C56D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467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971" y="243418"/>
            <a:ext cx="5283816" cy="8837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972" y="1120775"/>
            <a:ext cx="2591654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972" y="1670050"/>
            <a:ext cx="2591654" cy="24563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01370" y="1120775"/>
            <a:ext cx="2604417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01370" y="1670050"/>
            <a:ext cx="2604417" cy="24563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BCC2-5099-4B8A-B1DB-488D3C959CAD}" type="datetimeFigureOut">
              <a:rPr lang="en-US" smtClean="0"/>
              <a:t>8/19/15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88F7-FE3E-48FF-8873-B4678C56D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92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BCC2-5099-4B8A-B1DB-488D3C959CAD}" type="datetimeFigureOut">
              <a:rPr lang="en-US" smtClean="0"/>
              <a:t>8/19/15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88F7-FE3E-48FF-8873-B4678C56D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08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BCC2-5099-4B8A-B1DB-488D3C959CAD}" type="datetimeFigureOut">
              <a:rPr lang="en-US" smtClean="0"/>
              <a:t>8/19/15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88F7-FE3E-48FF-8873-B4678C56D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718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972" y="304800"/>
            <a:ext cx="1975847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4417" y="658285"/>
            <a:ext cx="3101370" cy="3249083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972" y="1371600"/>
            <a:ext cx="1975847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BCC2-5099-4B8A-B1DB-488D3C959CAD}" type="datetimeFigureOut">
              <a:rPr lang="en-US" smtClean="0"/>
              <a:t>8/19/15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88F7-FE3E-48FF-8873-B4678C56D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137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972" y="304800"/>
            <a:ext cx="1975847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4417" y="658285"/>
            <a:ext cx="3101370" cy="3249083"/>
          </a:xfrm>
        </p:spPr>
        <p:txBody>
          <a:bodyPr anchor="t"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972" y="1371600"/>
            <a:ext cx="1975847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BCC2-5099-4B8A-B1DB-488D3C959CAD}" type="datetimeFigureOut">
              <a:rPr lang="en-US" smtClean="0"/>
              <a:t>8/19/15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88F7-FE3E-48FF-8873-B4678C56D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306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1174" y="243418"/>
            <a:ext cx="5283816" cy="883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174" y="1217083"/>
            <a:ext cx="5283816" cy="2900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1174" y="4237568"/>
            <a:ext cx="1378387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5BCC2-5099-4B8A-B1DB-488D3C959CAD}" type="datetimeFigureOut">
              <a:rPr lang="en-US" smtClean="0"/>
              <a:t>8/19/15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9292" y="4237568"/>
            <a:ext cx="206758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6602" y="4237568"/>
            <a:ext cx="1378387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288F7-FE3E-48FF-8873-B4678C56D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358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09630" rtl="0" eaLnBrk="1" latinLnBrk="0" hangingPunct="1">
        <a:lnSpc>
          <a:spcPct val="90000"/>
        </a:lnSpc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2408" indent="-152408" algn="l" defTabSz="60963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9044" y="492790"/>
            <a:ext cx="3356499" cy="327431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gular Pentagon 1"/>
          <p:cNvSpPr/>
          <p:nvPr/>
        </p:nvSpPr>
        <p:spPr>
          <a:xfrm>
            <a:off x="1528395" y="569447"/>
            <a:ext cx="3197662" cy="2967693"/>
          </a:xfrm>
          <a:prstGeom prst="pentagon">
            <a:avLst/>
          </a:prstGeom>
          <a:solidFill>
            <a:srgbClr val="00457C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 smtClean="0"/>
              <a:t>Transform the Aerospace &amp; Defense Services Industries</a:t>
            </a:r>
          </a:p>
          <a:p>
            <a:pPr algn="ctr"/>
            <a:endParaRPr lang="en-US" sz="1600" b="1" dirty="0"/>
          </a:p>
          <a:p>
            <a:pPr algn="ctr"/>
            <a:r>
              <a:rPr lang="en-US" sz="1100" b="1" i="1" dirty="0" smtClean="0"/>
              <a:t>Our People Make Us Who We Are</a:t>
            </a:r>
            <a:endParaRPr lang="en-US" sz="11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2187065" y="3537140"/>
            <a:ext cx="1880323" cy="1555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b="1" dirty="0" smtClean="0">
                <a:solidFill>
                  <a:srgbClr val="00457C"/>
                </a:solidFill>
              </a:rPr>
              <a:t>Enhance Employees’ Quality of Life</a:t>
            </a:r>
            <a:endParaRPr lang="en-US" b="1" dirty="0">
              <a:solidFill>
                <a:srgbClr val="00457C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rot="17287498">
            <a:off x="3916051" y="2708638"/>
            <a:ext cx="1071896" cy="1555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rgbClr val="00457C"/>
                </a:solidFill>
              </a:rPr>
              <a:t>Invest in our People</a:t>
            </a:r>
            <a:endParaRPr lang="en-US" b="1" dirty="0">
              <a:solidFill>
                <a:srgbClr val="00457C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 rot="2095942">
            <a:off x="3408079" y="994291"/>
            <a:ext cx="1118896" cy="1555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b="1" dirty="0" smtClean="0">
                <a:solidFill>
                  <a:srgbClr val="00457C"/>
                </a:solidFill>
              </a:rPr>
              <a:t>Deliver the Best Plan</a:t>
            </a:r>
            <a:endParaRPr lang="en-US" b="1" dirty="0">
              <a:solidFill>
                <a:srgbClr val="00457C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 rot="15111793">
            <a:off x="929978" y="2577870"/>
            <a:ext cx="1663917" cy="1555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b="1" dirty="0" smtClean="0">
                <a:solidFill>
                  <a:srgbClr val="00457C"/>
                </a:solidFill>
              </a:rPr>
              <a:t>Address Concerns Immediately</a:t>
            </a:r>
            <a:endParaRPr lang="en-US" b="1" dirty="0">
              <a:solidFill>
                <a:srgbClr val="00457C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 rot="19517395">
            <a:off x="1685334" y="1007416"/>
            <a:ext cx="1162178" cy="1555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b="1" dirty="0" smtClean="0">
                <a:solidFill>
                  <a:srgbClr val="00457C"/>
                </a:solidFill>
              </a:rPr>
              <a:t>Own all Relationships</a:t>
            </a:r>
            <a:endParaRPr lang="en-US" b="1" dirty="0">
              <a:solidFill>
                <a:srgbClr val="0045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890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9044" y="492790"/>
            <a:ext cx="3356499" cy="327431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507093" y="529749"/>
            <a:ext cx="3200400" cy="3200400"/>
          </a:xfrm>
          <a:prstGeom prst="ellipse">
            <a:avLst/>
          </a:prstGeom>
          <a:solidFill>
            <a:srgbClr val="00457C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964293" y="948621"/>
            <a:ext cx="2286000" cy="2286000"/>
          </a:xfrm>
          <a:prstGeom prst="ellipse">
            <a:avLst/>
          </a:prstGeom>
          <a:blipFill dpi="0" rotWithShape="1"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47384" y="668005"/>
            <a:ext cx="2919819" cy="2928447"/>
          </a:xfrm>
          <a:prstGeom prst="rect">
            <a:avLst/>
          </a:prstGeom>
          <a:noFill/>
        </p:spPr>
        <p:txBody>
          <a:bodyPr wrap="none" lIns="0" tIns="0" rIns="0" bIns="0" rtlCol="0">
            <a:prstTxWarp prst="textCircle">
              <a:avLst/>
            </a:prstTxWarp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Own all Relationships    </a:t>
            </a:r>
            <a:r>
              <a:rPr lang="en-US" sz="1400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</a:t>
            </a:r>
            <a:r>
              <a:rPr lang="en-US" sz="1400" b="1" dirty="0" smtClean="0">
                <a:solidFill>
                  <a:schemeClr val="bg1"/>
                </a:solidFill>
              </a:rPr>
              <a:t>    Address Concerns Immediately    </a:t>
            </a:r>
            <a:r>
              <a:rPr lang="en-US" sz="1400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</a:t>
            </a:r>
            <a:r>
              <a:rPr lang="en-US" sz="1400" b="1" dirty="0" smtClean="0">
                <a:solidFill>
                  <a:schemeClr val="bg1"/>
                </a:solidFill>
              </a:rPr>
              <a:t>    Enhance Employees’ Quality of Life     </a:t>
            </a:r>
            <a:r>
              <a:rPr lang="en-US" sz="1400" b="1" dirty="0">
                <a:solidFill>
                  <a:schemeClr val="bg1"/>
                </a:solidFill>
                <a:sym typeface="Symbol" panose="05050102010706020507" pitchFamily="18" charset="2"/>
              </a:rPr>
              <a:t></a:t>
            </a:r>
            <a:r>
              <a:rPr lang="en-US" sz="1400" b="1" dirty="0" smtClean="0">
                <a:solidFill>
                  <a:schemeClr val="bg1"/>
                </a:solidFill>
              </a:rPr>
              <a:t>     Invest in our People     </a:t>
            </a:r>
            <a:r>
              <a:rPr lang="en-US" sz="1400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 </a:t>
            </a:r>
            <a:r>
              <a:rPr lang="en-US" sz="1400" b="1" dirty="0" smtClean="0">
                <a:solidFill>
                  <a:schemeClr val="bg1"/>
                </a:solidFill>
              </a:rPr>
              <a:t>    Deliver the Best Plan</a:t>
            </a:r>
            <a:r>
              <a:rPr lang="en-US" sz="1400" b="1" dirty="0">
                <a:solidFill>
                  <a:schemeClr val="bg1"/>
                </a:solidFill>
                <a:sym typeface="Symbol" panose="05050102010706020507" pitchFamily="18" charset="2"/>
              </a:rPr>
              <a:t> </a:t>
            </a:r>
            <a:r>
              <a:rPr lang="en-US" sz="1400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   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116237" y="1583601"/>
            <a:ext cx="1982112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n w="3175">
                  <a:solidFill>
                    <a:schemeClr val="tx1"/>
                  </a:solidFill>
                </a:ln>
                <a:solidFill>
                  <a:srgbClr val="00457C"/>
                </a:solidFill>
              </a:rPr>
              <a:t>Transform the Aerospace &amp; Defense Services Industries</a:t>
            </a:r>
          </a:p>
          <a:p>
            <a:pPr algn="ctr"/>
            <a:endParaRPr lang="en-US" sz="1050" b="1" dirty="0">
              <a:ln w="3175">
                <a:solidFill>
                  <a:schemeClr val="tx1"/>
                </a:solidFill>
              </a:ln>
              <a:solidFill>
                <a:srgbClr val="00457C"/>
              </a:solidFill>
            </a:endParaRPr>
          </a:p>
          <a:p>
            <a:pPr algn="ctr"/>
            <a:r>
              <a:rPr lang="en-US" sz="800" b="1" i="1" dirty="0">
                <a:ln w="3175">
                  <a:noFill/>
                </a:ln>
                <a:solidFill>
                  <a:srgbClr val="00457C"/>
                </a:solidFill>
              </a:rPr>
              <a:t>Our People Make Us Who We Are</a:t>
            </a:r>
          </a:p>
        </p:txBody>
      </p:sp>
    </p:spTree>
    <p:extLst>
      <p:ext uri="{BB962C8B-B14F-4D97-AF65-F5344CB8AC3E}">
        <p14:creationId xmlns:p14="http://schemas.microsoft.com/office/powerpoint/2010/main" val="149890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9044" y="492790"/>
            <a:ext cx="3356499" cy="327431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507093" y="529749"/>
            <a:ext cx="3200400" cy="3200400"/>
          </a:xfrm>
          <a:prstGeom prst="ellipse">
            <a:avLst/>
          </a:prstGeom>
          <a:solidFill>
            <a:srgbClr val="00457C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827133" y="849789"/>
            <a:ext cx="2560320" cy="25603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197696" y="872567"/>
            <a:ext cx="1819194" cy="1792011"/>
          </a:xfrm>
          <a:prstGeom prst="ellipse">
            <a:avLst/>
          </a:prstGeom>
          <a:blipFill dpi="0" rotWithShape="1"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47384" y="668005"/>
            <a:ext cx="2919819" cy="2928447"/>
          </a:xfrm>
          <a:prstGeom prst="rect">
            <a:avLst/>
          </a:prstGeom>
          <a:noFill/>
        </p:spPr>
        <p:txBody>
          <a:bodyPr wrap="none" lIns="0" tIns="0" rIns="0" bIns="0" rtlCol="0">
            <a:prstTxWarp prst="textCircle">
              <a:avLst/>
            </a:prstTxWarp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Own all Relationships    </a:t>
            </a:r>
            <a:r>
              <a:rPr lang="en-US" sz="1400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</a:t>
            </a:r>
            <a:r>
              <a:rPr lang="en-US" sz="1400" b="1" dirty="0" smtClean="0">
                <a:solidFill>
                  <a:schemeClr val="bg1"/>
                </a:solidFill>
              </a:rPr>
              <a:t>    Address Concerns Immediately    </a:t>
            </a:r>
            <a:r>
              <a:rPr lang="en-US" sz="1400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</a:t>
            </a:r>
            <a:r>
              <a:rPr lang="en-US" sz="1400" b="1" dirty="0" smtClean="0">
                <a:solidFill>
                  <a:schemeClr val="bg1"/>
                </a:solidFill>
              </a:rPr>
              <a:t>    Enhance Employees’ Quality of Life     </a:t>
            </a:r>
            <a:r>
              <a:rPr lang="en-US" sz="1400" b="1" dirty="0">
                <a:solidFill>
                  <a:schemeClr val="bg1"/>
                </a:solidFill>
                <a:sym typeface="Symbol" panose="05050102010706020507" pitchFamily="18" charset="2"/>
              </a:rPr>
              <a:t></a:t>
            </a:r>
            <a:r>
              <a:rPr lang="en-US" sz="1400" b="1" dirty="0" smtClean="0">
                <a:solidFill>
                  <a:schemeClr val="bg1"/>
                </a:solidFill>
              </a:rPr>
              <a:t>     Invest in our People     </a:t>
            </a:r>
            <a:r>
              <a:rPr lang="en-US" sz="1400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 </a:t>
            </a:r>
            <a:r>
              <a:rPr lang="en-US" sz="1400" b="1" dirty="0" smtClean="0">
                <a:solidFill>
                  <a:schemeClr val="bg1"/>
                </a:solidFill>
              </a:rPr>
              <a:t>    Deliver the Best Plan</a:t>
            </a:r>
            <a:r>
              <a:rPr lang="en-US" sz="1400" b="1" dirty="0">
                <a:solidFill>
                  <a:schemeClr val="bg1"/>
                </a:solidFill>
                <a:sym typeface="Symbol" panose="05050102010706020507" pitchFamily="18" charset="2"/>
              </a:rPr>
              <a:t> </a:t>
            </a:r>
            <a:r>
              <a:rPr lang="en-US" sz="1400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   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19121" y="1990007"/>
            <a:ext cx="2376345" cy="1208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n w="3175">
                  <a:noFill/>
                </a:ln>
                <a:solidFill>
                  <a:srgbClr val="00457C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Transform the Aerospace &amp; Defense Services Industries</a:t>
            </a:r>
          </a:p>
          <a:p>
            <a:pPr algn="ctr"/>
            <a:endParaRPr lang="en-US" sz="1050" b="1" dirty="0">
              <a:ln w="3175">
                <a:solidFill>
                  <a:schemeClr val="tx1"/>
                </a:solidFill>
              </a:ln>
              <a:solidFill>
                <a:srgbClr val="00457C"/>
              </a:solidFill>
            </a:endParaRPr>
          </a:p>
          <a:p>
            <a:pPr algn="ctr"/>
            <a:r>
              <a:rPr lang="en-US" sz="800" b="1" i="1" dirty="0">
                <a:ln w="3175">
                  <a:noFill/>
                </a:ln>
                <a:solidFill>
                  <a:srgbClr val="003560"/>
                </a:solidFill>
              </a:rPr>
              <a:t>Our People Make Us Who We Are</a:t>
            </a:r>
          </a:p>
        </p:txBody>
      </p:sp>
    </p:spTree>
    <p:extLst>
      <p:ext uri="{BB962C8B-B14F-4D97-AF65-F5344CB8AC3E}">
        <p14:creationId xmlns:p14="http://schemas.microsoft.com/office/powerpoint/2010/main" val="632714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9044" y="492790"/>
            <a:ext cx="3356499" cy="327431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507093" y="529749"/>
            <a:ext cx="3200400" cy="3200400"/>
          </a:xfrm>
          <a:prstGeom prst="ellipse">
            <a:avLst/>
          </a:prstGeom>
          <a:solidFill>
            <a:srgbClr val="00457C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964293" y="948621"/>
            <a:ext cx="2286000" cy="2286000"/>
          </a:xfrm>
          <a:prstGeom prst="ellipse">
            <a:avLst/>
          </a:prstGeom>
          <a:blipFill dpi="0" rotWithShape="1"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Cutout/>
                      </a14:imgEffect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47384" y="668005"/>
            <a:ext cx="2919819" cy="2928447"/>
          </a:xfrm>
          <a:prstGeom prst="rect">
            <a:avLst/>
          </a:prstGeom>
          <a:noFill/>
        </p:spPr>
        <p:txBody>
          <a:bodyPr wrap="none" lIns="0" tIns="0" rIns="0" bIns="0" rtlCol="0">
            <a:prstTxWarp prst="textCircle">
              <a:avLst/>
            </a:prstTxWarp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Own all Relationships    </a:t>
            </a:r>
            <a:r>
              <a:rPr lang="en-US" sz="1400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</a:t>
            </a:r>
            <a:r>
              <a:rPr lang="en-US" sz="1400" b="1" dirty="0" smtClean="0">
                <a:solidFill>
                  <a:schemeClr val="bg1"/>
                </a:solidFill>
              </a:rPr>
              <a:t>    Address Concerns Immediately    </a:t>
            </a:r>
            <a:r>
              <a:rPr lang="en-US" sz="1400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</a:t>
            </a:r>
            <a:r>
              <a:rPr lang="en-US" sz="1400" b="1" dirty="0" smtClean="0">
                <a:solidFill>
                  <a:schemeClr val="bg1"/>
                </a:solidFill>
              </a:rPr>
              <a:t>    Enhance Employees’ Quality of Life     </a:t>
            </a:r>
            <a:r>
              <a:rPr lang="en-US" sz="1400" b="1" dirty="0">
                <a:solidFill>
                  <a:schemeClr val="bg1"/>
                </a:solidFill>
                <a:sym typeface="Symbol" panose="05050102010706020507" pitchFamily="18" charset="2"/>
              </a:rPr>
              <a:t></a:t>
            </a:r>
            <a:r>
              <a:rPr lang="en-US" sz="1400" b="1" dirty="0" smtClean="0">
                <a:solidFill>
                  <a:schemeClr val="bg1"/>
                </a:solidFill>
              </a:rPr>
              <a:t>     Invest in our People     </a:t>
            </a:r>
            <a:r>
              <a:rPr lang="en-US" sz="1400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 </a:t>
            </a:r>
            <a:r>
              <a:rPr lang="en-US" sz="1400" b="1" dirty="0" smtClean="0">
                <a:solidFill>
                  <a:schemeClr val="bg1"/>
                </a:solidFill>
              </a:rPr>
              <a:t>    Deliver the Best Plan</a:t>
            </a:r>
            <a:r>
              <a:rPr lang="en-US" sz="1400" b="1" dirty="0">
                <a:solidFill>
                  <a:schemeClr val="bg1"/>
                </a:solidFill>
                <a:sym typeface="Symbol" panose="05050102010706020507" pitchFamily="18" charset="2"/>
              </a:rPr>
              <a:t> </a:t>
            </a:r>
            <a:r>
              <a:rPr lang="en-US" sz="1400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   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16237" y="1479570"/>
            <a:ext cx="19821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n w="3175">
                  <a:noFill/>
                </a:ln>
                <a:solidFill>
                  <a:srgbClr val="00457C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Transform the Aerospace &amp; Defense Services </a:t>
            </a:r>
            <a:r>
              <a:rPr lang="en-US" sz="1800" b="1" dirty="0" smtClean="0">
                <a:ln w="3175">
                  <a:noFill/>
                </a:ln>
                <a:solidFill>
                  <a:srgbClr val="00457C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Industries</a:t>
            </a:r>
            <a:endParaRPr lang="en-US" sz="1050" b="1" dirty="0">
              <a:ln w="3175">
                <a:noFill/>
              </a:ln>
              <a:solidFill>
                <a:srgbClr val="00457C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en-US" sz="700" b="1" i="1" dirty="0">
                <a:ln w="3175">
                  <a:noFill/>
                </a:ln>
                <a:solidFill>
                  <a:srgbClr val="003560"/>
                </a:solidFill>
              </a:rPr>
              <a:t>Our People Make Us Who We Are</a:t>
            </a:r>
          </a:p>
        </p:txBody>
      </p:sp>
    </p:spTree>
    <p:extLst>
      <p:ext uri="{BB962C8B-B14F-4D97-AF65-F5344CB8AC3E}">
        <p14:creationId xmlns:p14="http://schemas.microsoft.com/office/powerpoint/2010/main" val="4190780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9044" y="492790"/>
            <a:ext cx="3356499" cy="327431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507093" y="529749"/>
            <a:ext cx="3200400" cy="3200400"/>
          </a:xfrm>
          <a:prstGeom prst="ellipse">
            <a:avLst/>
          </a:prstGeom>
          <a:solidFill>
            <a:srgbClr val="00457C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827133" y="849789"/>
            <a:ext cx="2560320" cy="25603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47384" y="668005"/>
            <a:ext cx="2919819" cy="2928447"/>
          </a:xfrm>
          <a:prstGeom prst="rect">
            <a:avLst/>
          </a:prstGeom>
          <a:noFill/>
        </p:spPr>
        <p:txBody>
          <a:bodyPr wrap="none" lIns="0" tIns="0" rIns="0" bIns="0" rtlCol="0">
            <a:prstTxWarp prst="textCircle">
              <a:avLst/>
            </a:prstTxWarp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Own all Relationships    </a:t>
            </a:r>
            <a:r>
              <a:rPr lang="en-US" sz="1400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</a:t>
            </a:r>
            <a:r>
              <a:rPr lang="en-US" sz="1400" b="1" dirty="0" smtClean="0">
                <a:solidFill>
                  <a:schemeClr val="bg1"/>
                </a:solidFill>
              </a:rPr>
              <a:t>    Address Concerns Immediately    </a:t>
            </a:r>
            <a:r>
              <a:rPr lang="en-US" sz="1400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</a:t>
            </a:r>
            <a:r>
              <a:rPr lang="en-US" sz="1400" b="1" dirty="0" smtClean="0">
                <a:solidFill>
                  <a:schemeClr val="bg1"/>
                </a:solidFill>
              </a:rPr>
              <a:t>    Enhance Employees’ Quality of Life     </a:t>
            </a:r>
            <a:r>
              <a:rPr lang="en-US" sz="1400" b="1" dirty="0">
                <a:solidFill>
                  <a:schemeClr val="bg1"/>
                </a:solidFill>
                <a:sym typeface="Symbol" panose="05050102010706020507" pitchFamily="18" charset="2"/>
              </a:rPr>
              <a:t></a:t>
            </a:r>
            <a:r>
              <a:rPr lang="en-US" sz="1400" b="1" dirty="0" smtClean="0">
                <a:solidFill>
                  <a:schemeClr val="bg1"/>
                </a:solidFill>
              </a:rPr>
              <a:t>     Invest in our People     </a:t>
            </a:r>
            <a:r>
              <a:rPr lang="en-US" sz="1400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 </a:t>
            </a:r>
            <a:r>
              <a:rPr lang="en-US" sz="1400" b="1" dirty="0" smtClean="0">
                <a:solidFill>
                  <a:schemeClr val="bg1"/>
                </a:solidFill>
              </a:rPr>
              <a:t>    Deliver the Best Plan</a:t>
            </a:r>
            <a:r>
              <a:rPr lang="en-US" sz="1400" b="1" dirty="0">
                <a:solidFill>
                  <a:schemeClr val="bg1"/>
                </a:solidFill>
                <a:sym typeface="Symbol" panose="05050102010706020507" pitchFamily="18" charset="2"/>
              </a:rPr>
              <a:t> </a:t>
            </a:r>
            <a:r>
              <a:rPr lang="en-US" sz="1400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   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19121" y="1990007"/>
            <a:ext cx="2376345" cy="1208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n w="3175">
                  <a:noFill/>
                </a:ln>
                <a:solidFill>
                  <a:srgbClr val="00457C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Transform the Aerospace &amp; Defense Services Industries</a:t>
            </a:r>
          </a:p>
          <a:p>
            <a:pPr algn="ctr"/>
            <a:endParaRPr lang="en-US" sz="1050" b="1" dirty="0">
              <a:ln w="3175">
                <a:solidFill>
                  <a:schemeClr val="tx1"/>
                </a:solidFill>
              </a:ln>
              <a:solidFill>
                <a:srgbClr val="00457C"/>
              </a:solidFill>
            </a:endParaRPr>
          </a:p>
          <a:p>
            <a:pPr algn="ctr"/>
            <a:r>
              <a:rPr lang="en-US" sz="800" b="1" i="1" dirty="0">
                <a:ln w="3175">
                  <a:noFill/>
                </a:ln>
                <a:solidFill>
                  <a:srgbClr val="003560"/>
                </a:solidFill>
              </a:rPr>
              <a:t>Our People Make Us Who We Are</a:t>
            </a:r>
          </a:p>
        </p:txBody>
      </p:sp>
    </p:spTree>
    <p:extLst>
      <p:ext uri="{BB962C8B-B14F-4D97-AF65-F5344CB8AC3E}">
        <p14:creationId xmlns:p14="http://schemas.microsoft.com/office/powerpoint/2010/main" val="1736178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9044" y="492790"/>
            <a:ext cx="3356499" cy="327431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507093" y="529749"/>
            <a:ext cx="3200400" cy="3200400"/>
          </a:xfrm>
          <a:prstGeom prst="ellipse">
            <a:avLst/>
          </a:prstGeom>
          <a:solidFill>
            <a:srgbClr val="00457C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827133" y="849789"/>
            <a:ext cx="2560320" cy="25603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47384" y="668005"/>
            <a:ext cx="2919819" cy="2928447"/>
          </a:xfrm>
          <a:prstGeom prst="rect">
            <a:avLst/>
          </a:prstGeom>
          <a:noFill/>
        </p:spPr>
        <p:txBody>
          <a:bodyPr wrap="none" lIns="0" tIns="0" rIns="0" bIns="0" rtlCol="0">
            <a:prstTxWarp prst="textCircle">
              <a:avLst/>
            </a:prstTxWarp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Own all Relationships    </a:t>
            </a:r>
            <a:r>
              <a:rPr lang="en-US" sz="1400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</a:t>
            </a:r>
            <a:r>
              <a:rPr lang="en-US" sz="1400" b="1" dirty="0" smtClean="0">
                <a:solidFill>
                  <a:schemeClr val="bg1"/>
                </a:solidFill>
              </a:rPr>
              <a:t>    Address Concerns Immediately    </a:t>
            </a:r>
            <a:r>
              <a:rPr lang="en-US" sz="1400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</a:t>
            </a:r>
            <a:r>
              <a:rPr lang="en-US" sz="1400" b="1" dirty="0" smtClean="0">
                <a:solidFill>
                  <a:schemeClr val="bg1"/>
                </a:solidFill>
              </a:rPr>
              <a:t>    Enhance Employees’ Quality of Life     </a:t>
            </a:r>
            <a:r>
              <a:rPr lang="en-US" sz="1400" b="1" dirty="0">
                <a:solidFill>
                  <a:schemeClr val="bg1"/>
                </a:solidFill>
                <a:sym typeface="Symbol" panose="05050102010706020507" pitchFamily="18" charset="2"/>
              </a:rPr>
              <a:t></a:t>
            </a:r>
            <a:r>
              <a:rPr lang="en-US" sz="1400" b="1" dirty="0" smtClean="0">
                <a:solidFill>
                  <a:schemeClr val="bg1"/>
                </a:solidFill>
              </a:rPr>
              <a:t>     Invest in our People     </a:t>
            </a:r>
            <a:r>
              <a:rPr lang="en-US" sz="1400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 </a:t>
            </a:r>
            <a:r>
              <a:rPr lang="en-US" sz="1400" b="1" dirty="0" smtClean="0">
                <a:solidFill>
                  <a:schemeClr val="bg1"/>
                </a:solidFill>
              </a:rPr>
              <a:t>    Deliver the Best Plan</a:t>
            </a:r>
            <a:r>
              <a:rPr lang="en-US" sz="1400" b="1" dirty="0">
                <a:solidFill>
                  <a:schemeClr val="bg1"/>
                </a:solidFill>
                <a:sym typeface="Symbol" panose="05050102010706020507" pitchFamily="18" charset="2"/>
              </a:rPr>
              <a:t> </a:t>
            </a:r>
            <a:r>
              <a:rPr lang="en-US" sz="1400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   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19121" y="1990007"/>
            <a:ext cx="2376345" cy="1208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n w="3175">
                  <a:noFill/>
                </a:ln>
                <a:solidFill>
                  <a:srgbClr val="00457C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Transform the Aerospace &amp; Defense Services Industries</a:t>
            </a:r>
          </a:p>
          <a:p>
            <a:pPr algn="ctr"/>
            <a:endParaRPr lang="en-US" sz="1050" b="1" dirty="0">
              <a:ln w="3175">
                <a:solidFill>
                  <a:schemeClr val="tx1"/>
                </a:solidFill>
              </a:ln>
              <a:solidFill>
                <a:srgbClr val="00457C"/>
              </a:solidFill>
            </a:endParaRPr>
          </a:p>
          <a:p>
            <a:pPr algn="ctr"/>
            <a:r>
              <a:rPr lang="en-US" sz="800" b="1" i="1" dirty="0">
                <a:ln w="3175">
                  <a:noFill/>
                </a:ln>
                <a:solidFill>
                  <a:srgbClr val="003560"/>
                </a:solidFill>
              </a:rPr>
              <a:t>Our People Make Us Who We Are</a:t>
            </a:r>
          </a:p>
        </p:txBody>
      </p:sp>
    </p:spTree>
    <p:extLst>
      <p:ext uri="{BB962C8B-B14F-4D97-AF65-F5344CB8AC3E}">
        <p14:creationId xmlns:p14="http://schemas.microsoft.com/office/powerpoint/2010/main" val="97667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513</TotalTime>
  <Words>229</Words>
  <Application>Microsoft Macintosh PowerPoint</Application>
  <PresentationFormat>Custom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Damewood, Jennifer</dc:creator>
  <cp:lastModifiedBy>Michele Armstrong</cp:lastModifiedBy>
  <cp:revision>30</cp:revision>
  <cp:lastPrinted>2015-07-20T18:51:42Z</cp:lastPrinted>
  <dcterms:created xsi:type="dcterms:W3CDTF">2015-07-09T15:04:33Z</dcterms:created>
  <dcterms:modified xsi:type="dcterms:W3CDTF">2015-08-19T19:25:07Z</dcterms:modified>
</cp:coreProperties>
</file>